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nton" charset="1" panose="00000500000000000000"/>
      <p:regular r:id="rId18"/>
    </p:embeddedFont>
    <p:embeddedFont>
      <p:font typeface="Open Sauce Medium" charset="1" panose="00000600000000000000"/>
      <p:regular r:id="rId19"/>
    </p:embeddedFont>
    <p:embeddedFont>
      <p:font typeface="Open Sauce" charset="1" panose="00000500000000000000"/>
      <p:regular r:id="rId20"/>
    </p:embeddedFont>
    <p:embeddedFont>
      <p:font typeface="Open Sauce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jpeg>
</file>

<file path=ppt/media/image3.png>
</file>

<file path=ppt/media/image4.png>
</file>

<file path=ppt/media/image5.sv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21.png" Type="http://schemas.openxmlformats.org/officeDocument/2006/relationships/image"/><Relationship Id="rId7" Target="../media/image2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3.jpe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jpeg" Type="http://schemas.openxmlformats.org/officeDocument/2006/relationships/image"/><Relationship Id="rId5" Target="../media/image7.jpeg" Type="http://schemas.openxmlformats.org/officeDocument/2006/relationships/image"/><Relationship Id="rId6" Target="../media/image4.png" Type="http://schemas.openxmlformats.org/officeDocument/2006/relationships/image"/><Relationship Id="rId7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Relationship Id="rId8" Target="../media/image10.png" Type="http://schemas.openxmlformats.org/officeDocument/2006/relationships/image"/><Relationship Id="rId9" Target="../media/image1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9.png" Type="http://schemas.openxmlformats.org/officeDocument/2006/relationships/image"/><Relationship Id="rId7" Target="../media/image2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572991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196034"/>
            <a:ext cx="8115300" cy="5894932"/>
            <a:chOff x="0" y="0"/>
            <a:chExt cx="1257272" cy="91327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257272" cy="913279"/>
            </a:xfrm>
            <a:custGeom>
              <a:avLst/>
              <a:gdLst/>
              <a:ahLst/>
              <a:cxnLst/>
              <a:rect r="r" b="b" t="t" l="l"/>
              <a:pathLst>
                <a:path h="913279" w="1257272">
                  <a:moveTo>
                    <a:pt x="21942" y="0"/>
                  </a:moveTo>
                  <a:lnTo>
                    <a:pt x="1235331" y="0"/>
                  </a:lnTo>
                  <a:cubicBezTo>
                    <a:pt x="1247449" y="0"/>
                    <a:pt x="1257272" y="9824"/>
                    <a:pt x="1257272" y="21942"/>
                  </a:cubicBezTo>
                  <a:lnTo>
                    <a:pt x="1257272" y="891337"/>
                  </a:lnTo>
                  <a:cubicBezTo>
                    <a:pt x="1257272" y="903456"/>
                    <a:pt x="1247449" y="913279"/>
                    <a:pt x="1235331" y="913279"/>
                  </a:cubicBezTo>
                  <a:lnTo>
                    <a:pt x="21942" y="913279"/>
                  </a:lnTo>
                  <a:cubicBezTo>
                    <a:pt x="16122" y="913279"/>
                    <a:pt x="10541" y="910967"/>
                    <a:pt x="6427" y="906852"/>
                  </a:cubicBezTo>
                  <a:cubicBezTo>
                    <a:pt x="2312" y="902738"/>
                    <a:pt x="0" y="897157"/>
                    <a:pt x="0" y="891337"/>
                  </a:cubicBezTo>
                  <a:lnTo>
                    <a:pt x="0" y="21942"/>
                  </a:lnTo>
                  <a:cubicBezTo>
                    <a:pt x="0" y="16122"/>
                    <a:pt x="2312" y="10541"/>
                    <a:pt x="6427" y="6427"/>
                  </a:cubicBezTo>
                  <a:cubicBezTo>
                    <a:pt x="10541" y="2312"/>
                    <a:pt x="16122" y="0"/>
                    <a:pt x="21942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334" r="0" b="-334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5992665" y="2623628"/>
            <a:ext cx="1000973" cy="1000973"/>
          </a:xfrm>
          <a:custGeom>
            <a:avLst/>
            <a:gdLst/>
            <a:ahLst/>
            <a:cxnLst/>
            <a:rect r="r" b="b" t="t" l="l"/>
            <a:pathLst>
              <a:path h="1000973" w="1000973">
                <a:moveTo>
                  <a:pt x="0" y="0"/>
                </a:moveTo>
                <a:lnTo>
                  <a:pt x="1000973" y="0"/>
                </a:lnTo>
                <a:lnTo>
                  <a:pt x="1000973" y="1000973"/>
                </a:lnTo>
                <a:lnTo>
                  <a:pt x="0" y="100097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8848820" y="8715591"/>
            <a:ext cx="2493422" cy="2493422"/>
          </a:xfrm>
          <a:custGeom>
            <a:avLst/>
            <a:gdLst/>
            <a:ahLst/>
            <a:cxnLst/>
            <a:rect r="r" b="b" t="t" l="l"/>
            <a:pathLst>
              <a:path h="2493422" w="2493422">
                <a:moveTo>
                  <a:pt x="0" y="0"/>
                </a:moveTo>
                <a:lnTo>
                  <a:pt x="2493422" y="0"/>
                </a:lnTo>
                <a:lnTo>
                  <a:pt x="2493422" y="2493422"/>
                </a:lnTo>
                <a:lnTo>
                  <a:pt x="0" y="24934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781158" y="-829829"/>
            <a:ext cx="1923652" cy="1923652"/>
          </a:xfrm>
          <a:custGeom>
            <a:avLst/>
            <a:gdLst/>
            <a:ahLst/>
            <a:cxnLst/>
            <a:rect r="r" b="b" t="t" l="l"/>
            <a:pathLst>
              <a:path h="1923652" w="1923652">
                <a:moveTo>
                  <a:pt x="0" y="0"/>
                </a:moveTo>
                <a:lnTo>
                  <a:pt x="1923653" y="0"/>
                </a:lnTo>
                <a:lnTo>
                  <a:pt x="1923653" y="1923652"/>
                </a:lnTo>
                <a:lnTo>
                  <a:pt x="0" y="192365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12" id="12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4" id="14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5" id="15"/>
          <p:cNvSpPr txBox="true"/>
          <p:nvPr/>
        </p:nvSpPr>
        <p:spPr>
          <a:xfrm rot="0">
            <a:off x="9441902" y="727511"/>
            <a:ext cx="7051249" cy="527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APLICAÇÃO DE </a:t>
            </a:r>
            <a:r>
              <a:rPr lang="en-US" sz="69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ALGORITMOS DE MACHINE LEARNING EM PROBLEMAS REAIS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8700" y="8892540"/>
            <a:ext cx="6191345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Apresentado por: Pablo Henrique Lima da Silva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967527" y="8892540"/>
            <a:ext cx="4291773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Disciplina: Inteligência Artificial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984975" y="6479374"/>
            <a:ext cx="7499628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b="true" sz="6000">
                <a:solidFill>
                  <a:srgbClr val="FF7233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Cyclistic Bike-Share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572991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6096599"/>
            <a:ext cx="5836204" cy="1370438"/>
            <a:chOff x="0" y="0"/>
            <a:chExt cx="7781606" cy="182725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348517" y="592810"/>
              <a:ext cx="6433089" cy="12344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Verificar 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se era possível obter um resultado similar com um modelo mais simples usando a técnica PCA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348517" y="-47625"/>
              <a:ext cx="6433089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Objetivo do Teste</a:t>
              </a:r>
            </a:p>
          </p:txBody>
        </p:sp>
        <p:sp>
          <p:nvSpPr>
            <p:cNvPr name="Freeform 9" id="9"/>
            <p:cNvSpPr/>
            <p:nvPr/>
          </p:nvSpPr>
          <p:spPr>
            <a:xfrm flipH="false" flipV="false" rot="0">
              <a:off x="0" y="575927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11" id="11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1028700" y="7838512"/>
            <a:ext cx="5836204" cy="1370438"/>
            <a:chOff x="0" y="0"/>
            <a:chExt cx="7781606" cy="182725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348517" y="592810"/>
              <a:ext cx="6433089" cy="12344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O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modelo completo manteve a maior precisão. A simplificação não compensou a perda de performance neste caso.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348517" y="-47625"/>
              <a:ext cx="6433089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Conclusão</a:t>
              </a:r>
            </a:p>
          </p:txBody>
        </p:sp>
        <p:sp>
          <p:nvSpPr>
            <p:cNvPr name="Freeform 17" id="17"/>
            <p:cNvSpPr/>
            <p:nvPr/>
          </p:nvSpPr>
          <p:spPr>
            <a:xfrm flipH="false" flipV="false" rot="0">
              <a:off x="0" y="575927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7867808" y="1371600"/>
            <a:ext cx="8813060" cy="4020959"/>
          </a:xfrm>
          <a:custGeom>
            <a:avLst/>
            <a:gdLst/>
            <a:ahLst/>
            <a:cxnLst/>
            <a:rect r="r" b="b" t="t" l="l"/>
            <a:pathLst>
              <a:path h="4020959" w="8813060">
                <a:moveTo>
                  <a:pt x="0" y="0"/>
                </a:moveTo>
                <a:lnTo>
                  <a:pt x="8813060" y="0"/>
                </a:lnTo>
                <a:lnTo>
                  <a:pt x="8813060" y="4020959"/>
                </a:lnTo>
                <a:lnTo>
                  <a:pt x="0" y="40209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7867808" y="6096599"/>
            <a:ext cx="8813060" cy="3547257"/>
          </a:xfrm>
          <a:custGeom>
            <a:avLst/>
            <a:gdLst/>
            <a:ahLst/>
            <a:cxnLst/>
            <a:rect r="r" b="b" t="t" l="l"/>
            <a:pathLst>
              <a:path h="3547257" w="8813060">
                <a:moveTo>
                  <a:pt x="0" y="0"/>
                </a:moveTo>
                <a:lnTo>
                  <a:pt x="8813060" y="0"/>
                </a:lnTo>
                <a:lnTo>
                  <a:pt x="8813060" y="3547257"/>
                </a:lnTo>
                <a:lnTo>
                  <a:pt x="0" y="354725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305334" y="765341"/>
            <a:ext cx="5282937" cy="4961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14"/>
              </a:lnSpc>
            </a:pPr>
            <a:r>
              <a:rPr lang="en-US" sz="651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ANÁLISE AVANÇADA: SIMPLIFICANDO O MODELO COM PCA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572991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605119" y="1147469"/>
            <a:ext cx="7661004" cy="3389991"/>
            <a:chOff x="0" y="0"/>
            <a:chExt cx="1186890" cy="5251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86890" cy="525198"/>
            </a:xfrm>
            <a:custGeom>
              <a:avLst/>
              <a:gdLst/>
              <a:ahLst/>
              <a:cxnLst/>
              <a:rect r="r" b="b" t="t" l="l"/>
              <a:pathLst>
                <a:path h="525198" w="1186890">
                  <a:moveTo>
                    <a:pt x="23243" y="0"/>
                  </a:moveTo>
                  <a:lnTo>
                    <a:pt x="1163647" y="0"/>
                  </a:lnTo>
                  <a:cubicBezTo>
                    <a:pt x="1176484" y="0"/>
                    <a:pt x="1186890" y="10406"/>
                    <a:pt x="1186890" y="23243"/>
                  </a:cubicBezTo>
                  <a:lnTo>
                    <a:pt x="1186890" y="501955"/>
                  </a:lnTo>
                  <a:cubicBezTo>
                    <a:pt x="1186890" y="514792"/>
                    <a:pt x="1176484" y="525198"/>
                    <a:pt x="1163647" y="525198"/>
                  </a:cubicBezTo>
                  <a:lnTo>
                    <a:pt x="23243" y="525198"/>
                  </a:lnTo>
                  <a:cubicBezTo>
                    <a:pt x="10406" y="525198"/>
                    <a:pt x="0" y="514792"/>
                    <a:pt x="0" y="501955"/>
                  </a:cubicBezTo>
                  <a:lnTo>
                    <a:pt x="0" y="23243"/>
                  </a:lnTo>
                  <a:cubicBezTo>
                    <a:pt x="0" y="10406"/>
                    <a:pt x="10406" y="0"/>
                    <a:pt x="23243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3936" r="0" b="-36911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9" id="9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1028700" y="1147469"/>
            <a:ext cx="7553055" cy="243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DISCURSÃO E CONCLUSÃO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5980476" y="8751753"/>
            <a:ext cx="506547" cy="506547"/>
          </a:xfrm>
          <a:custGeom>
            <a:avLst/>
            <a:gdLst/>
            <a:ahLst/>
            <a:cxnLst/>
            <a:rect r="r" b="b" t="t" l="l"/>
            <a:pathLst>
              <a:path h="506547" w="506547">
                <a:moveTo>
                  <a:pt x="0" y="0"/>
                </a:moveTo>
                <a:lnTo>
                  <a:pt x="506547" y="0"/>
                </a:lnTo>
                <a:lnTo>
                  <a:pt x="506547" y="506547"/>
                </a:lnTo>
                <a:lnTo>
                  <a:pt x="0" y="50654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752753" y="8751753"/>
            <a:ext cx="506547" cy="506547"/>
          </a:xfrm>
          <a:custGeom>
            <a:avLst/>
            <a:gdLst/>
            <a:ahLst/>
            <a:cxnLst/>
            <a:rect r="r" b="b" t="t" l="l"/>
            <a:pathLst>
              <a:path h="506547" w="506547">
                <a:moveTo>
                  <a:pt x="0" y="0"/>
                </a:moveTo>
                <a:lnTo>
                  <a:pt x="506547" y="0"/>
                </a:lnTo>
                <a:lnTo>
                  <a:pt x="506547" y="506547"/>
                </a:lnTo>
                <a:lnTo>
                  <a:pt x="0" y="50654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1028700" y="3889018"/>
            <a:ext cx="4810058" cy="6064632"/>
            <a:chOff x="0" y="0"/>
            <a:chExt cx="6413410" cy="8086176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822536"/>
              <a:ext cx="6413410" cy="62636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b="true" sz="180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Preditibilidade Comprovada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: O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comportamento do usuário prevê com sucesso seu tipo (casual vs. membro), alcançando 75.4% de ROC-AUC.</a:t>
              </a:r>
            </a:p>
            <a:p>
              <a:pPr algn="ctr">
                <a:lnSpc>
                  <a:spcPts val="2520"/>
                </a:lnSpc>
              </a:pPr>
            </a:p>
            <a:p>
              <a:pPr algn="ctr"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b="true" sz="180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XGBoost é</a:t>
              </a:r>
              <a:r>
                <a:rPr lang="en-US" b="true" sz="180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 o Modelo Campeão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: O algoritmo XGBoost apresentou a melhor performance geral para este problema</a:t>
              </a:r>
            </a:p>
            <a:p>
              <a:pPr algn="ctr">
                <a:lnSpc>
                  <a:spcPts val="2520"/>
                </a:lnSpc>
              </a:pPr>
            </a:p>
            <a:p>
              <a:pPr algn="ctr"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b="true" sz="180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Modelo Completo é Superior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: A simplificação com PCA não compensou a pequena perda de precisão, validando o modelo com todas as features como o melhor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182101"/>
              <a:ext cx="641341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Conclusões</a:t>
              </a:r>
            </a:p>
          </p:txBody>
        </p:sp>
        <p:sp>
          <p:nvSpPr>
            <p:cNvPr name="Freeform 18" id="18"/>
            <p:cNvSpPr/>
            <p:nvPr/>
          </p:nvSpPr>
          <p:spPr>
            <a:xfrm flipH="false" flipV="false" rot="0">
              <a:off x="2869007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0030593" y="4865215"/>
            <a:ext cx="4810058" cy="3550032"/>
            <a:chOff x="0" y="0"/>
            <a:chExt cx="6413410" cy="4733376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1822536"/>
              <a:ext cx="6413410" cy="29108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b="true" sz="180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Ação de Negócio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: Usar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o modelo para direcionar ofertas de assinatura para usuários classificados como "casuais"</a:t>
              </a:r>
            </a:p>
            <a:p>
              <a:pPr algn="ctr">
                <a:lnSpc>
                  <a:spcPts val="2520"/>
                </a:lnSpc>
              </a:pPr>
            </a:p>
            <a:p>
              <a:pPr algn="ctr" marL="388620" indent="-194310" lvl="1">
                <a:lnSpc>
                  <a:spcPts val="2520"/>
                </a:lnSpc>
                <a:buFont typeface="Arial"/>
                <a:buChar char="•"/>
              </a:pPr>
              <a:r>
                <a:rPr lang="en-US" b="true" sz="1800">
                  <a:solidFill>
                    <a:srgbClr val="FFFFFF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Melhoria Técnica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: Incorporar dados geográficos (Lat/Lng) e climáticos para aumentar ainda mais a precisão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1182101"/>
              <a:ext cx="641341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Próximos Passos </a:t>
              </a:r>
            </a:p>
          </p:txBody>
        </p:sp>
        <p:sp>
          <p:nvSpPr>
            <p:cNvPr name="Freeform 22" id="22"/>
            <p:cNvSpPr/>
            <p:nvPr/>
          </p:nvSpPr>
          <p:spPr>
            <a:xfrm flipH="false" flipV="false" rot="0">
              <a:off x="2869007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572991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7" id="7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0" id="10"/>
          <p:cNvSpPr txBox="true"/>
          <p:nvPr/>
        </p:nvSpPr>
        <p:spPr>
          <a:xfrm rot="0">
            <a:off x="5801036" y="4219575"/>
            <a:ext cx="7051249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400"/>
              </a:lnSpc>
            </a:pPr>
            <a:r>
              <a:rPr lang="en-US" sz="12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OBRIGADO!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1134242" y="6699056"/>
            <a:ext cx="1000973" cy="1000973"/>
          </a:xfrm>
          <a:custGeom>
            <a:avLst/>
            <a:gdLst/>
            <a:ahLst/>
            <a:cxnLst/>
            <a:rect r="r" b="b" t="t" l="l"/>
            <a:pathLst>
              <a:path h="1000973" w="1000973">
                <a:moveTo>
                  <a:pt x="0" y="0"/>
                </a:moveTo>
                <a:lnTo>
                  <a:pt x="1000973" y="0"/>
                </a:lnTo>
                <a:lnTo>
                  <a:pt x="1000973" y="1000973"/>
                </a:lnTo>
                <a:lnTo>
                  <a:pt x="0" y="10009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6833238" y="-1246711"/>
            <a:ext cx="2493422" cy="2493422"/>
          </a:xfrm>
          <a:custGeom>
            <a:avLst/>
            <a:gdLst/>
            <a:ahLst/>
            <a:cxnLst/>
            <a:rect r="r" b="b" t="t" l="l"/>
            <a:pathLst>
              <a:path h="2493422" w="2493422">
                <a:moveTo>
                  <a:pt x="0" y="0"/>
                </a:moveTo>
                <a:lnTo>
                  <a:pt x="2493422" y="0"/>
                </a:lnTo>
                <a:lnTo>
                  <a:pt x="2493422" y="2493422"/>
                </a:lnTo>
                <a:lnTo>
                  <a:pt x="0" y="24934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5390984" y="2520315"/>
            <a:ext cx="1289884" cy="1289884"/>
          </a:xfrm>
          <a:custGeom>
            <a:avLst/>
            <a:gdLst/>
            <a:ahLst/>
            <a:cxnLst/>
            <a:rect r="r" b="b" t="t" l="l"/>
            <a:pathLst>
              <a:path h="1289884" w="1289884">
                <a:moveTo>
                  <a:pt x="0" y="0"/>
                </a:moveTo>
                <a:lnTo>
                  <a:pt x="1289884" y="0"/>
                </a:lnTo>
                <a:lnTo>
                  <a:pt x="1289884" y="1289884"/>
                </a:lnTo>
                <a:lnTo>
                  <a:pt x="0" y="12898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6202556" y="8415247"/>
            <a:ext cx="1289884" cy="1289884"/>
          </a:xfrm>
          <a:custGeom>
            <a:avLst/>
            <a:gdLst/>
            <a:ahLst/>
            <a:cxnLst/>
            <a:rect r="r" b="b" t="t" l="l"/>
            <a:pathLst>
              <a:path h="1289884" w="1289884">
                <a:moveTo>
                  <a:pt x="0" y="0"/>
                </a:moveTo>
                <a:lnTo>
                  <a:pt x="1289884" y="0"/>
                </a:lnTo>
                <a:lnTo>
                  <a:pt x="1289884" y="1289884"/>
                </a:lnTo>
                <a:lnTo>
                  <a:pt x="0" y="12898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470690" y="8613358"/>
            <a:ext cx="1289884" cy="1289884"/>
          </a:xfrm>
          <a:custGeom>
            <a:avLst/>
            <a:gdLst/>
            <a:ahLst/>
            <a:cxnLst/>
            <a:rect r="r" b="b" t="t" l="l"/>
            <a:pathLst>
              <a:path h="1289884" w="1289884">
                <a:moveTo>
                  <a:pt x="0" y="0"/>
                </a:moveTo>
                <a:lnTo>
                  <a:pt x="1289884" y="0"/>
                </a:lnTo>
                <a:lnTo>
                  <a:pt x="1289884" y="1289884"/>
                </a:lnTo>
                <a:lnTo>
                  <a:pt x="0" y="12898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572991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196034"/>
            <a:ext cx="4247498" cy="7062266"/>
            <a:chOff x="0" y="0"/>
            <a:chExt cx="658049" cy="109413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58049" cy="1094130"/>
            </a:xfrm>
            <a:custGeom>
              <a:avLst/>
              <a:gdLst/>
              <a:ahLst/>
              <a:cxnLst/>
              <a:rect r="r" b="b" t="t" l="l"/>
              <a:pathLst>
                <a:path h="1094130" w="658049">
                  <a:moveTo>
                    <a:pt x="41922" y="0"/>
                  </a:moveTo>
                  <a:lnTo>
                    <a:pt x="616126" y="0"/>
                  </a:lnTo>
                  <a:cubicBezTo>
                    <a:pt x="627245" y="0"/>
                    <a:pt x="637908" y="4417"/>
                    <a:pt x="645770" y="12279"/>
                  </a:cubicBezTo>
                  <a:cubicBezTo>
                    <a:pt x="653632" y="20141"/>
                    <a:pt x="658049" y="30804"/>
                    <a:pt x="658049" y="41922"/>
                  </a:cubicBezTo>
                  <a:lnTo>
                    <a:pt x="658049" y="1052208"/>
                  </a:lnTo>
                  <a:cubicBezTo>
                    <a:pt x="658049" y="1063326"/>
                    <a:pt x="653632" y="1073989"/>
                    <a:pt x="645770" y="1081851"/>
                  </a:cubicBezTo>
                  <a:cubicBezTo>
                    <a:pt x="637908" y="1089713"/>
                    <a:pt x="627245" y="1094130"/>
                    <a:pt x="616126" y="1094130"/>
                  </a:cubicBezTo>
                  <a:lnTo>
                    <a:pt x="41922" y="1094130"/>
                  </a:lnTo>
                  <a:cubicBezTo>
                    <a:pt x="30804" y="1094130"/>
                    <a:pt x="20141" y="1089713"/>
                    <a:pt x="12279" y="1081851"/>
                  </a:cubicBezTo>
                  <a:cubicBezTo>
                    <a:pt x="4417" y="1073989"/>
                    <a:pt x="0" y="1063326"/>
                    <a:pt x="0" y="1052208"/>
                  </a:cubicBezTo>
                  <a:lnTo>
                    <a:pt x="0" y="41922"/>
                  </a:lnTo>
                  <a:cubicBezTo>
                    <a:pt x="0" y="30804"/>
                    <a:pt x="4417" y="20141"/>
                    <a:pt x="12279" y="12279"/>
                  </a:cubicBezTo>
                  <a:cubicBezTo>
                    <a:pt x="20141" y="4417"/>
                    <a:pt x="30804" y="0"/>
                    <a:pt x="41922" y="0"/>
                  </a:cubicBezTo>
                  <a:close/>
                </a:path>
              </a:pathLst>
            </a:custGeom>
            <a:blipFill>
              <a:blip r:embed="rId4"/>
              <a:stretch>
                <a:fillRect l="-5492" t="0" r="-5492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5565467" y="2196034"/>
            <a:ext cx="4247498" cy="7062266"/>
            <a:chOff x="0" y="0"/>
            <a:chExt cx="658049" cy="109413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58049" cy="1094130"/>
            </a:xfrm>
            <a:custGeom>
              <a:avLst/>
              <a:gdLst/>
              <a:ahLst/>
              <a:cxnLst/>
              <a:rect r="r" b="b" t="t" l="l"/>
              <a:pathLst>
                <a:path h="1094130" w="658049">
                  <a:moveTo>
                    <a:pt x="41922" y="0"/>
                  </a:moveTo>
                  <a:lnTo>
                    <a:pt x="616126" y="0"/>
                  </a:lnTo>
                  <a:cubicBezTo>
                    <a:pt x="627245" y="0"/>
                    <a:pt x="637908" y="4417"/>
                    <a:pt x="645770" y="12279"/>
                  </a:cubicBezTo>
                  <a:cubicBezTo>
                    <a:pt x="653632" y="20141"/>
                    <a:pt x="658049" y="30804"/>
                    <a:pt x="658049" y="41922"/>
                  </a:cubicBezTo>
                  <a:lnTo>
                    <a:pt x="658049" y="1052208"/>
                  </a:lnTo>
                  <a:cubicBezTo>
                    <a:pt x="658049" y="1063326"/>
                    <a:pt x="653632" y="1073989"/>
                    <a:pt x="645770" y="1081851"/>
                  </a:cubicBezTo>
                  <a:cubicBezTo>
                    <a:pt x="637908" y="1089713"/>
                    <a:pt x="627245" y="1094130"/>
                    <a:pt x="616126" y="1094130"/>
                  </a:cubicBezTo>
                  <a:lnTo>
                    <a:pt x="41922" y="1094130"/>
                  </a:lnTo>
                  <a:cubicBezTo>
                    <a:pt x="30804" y="1094130"/>
                    <a:pt x="20141" y="1089713"/>
                    <a:pt x="12279" y="1081851"/>
                  </a:cubicBezTo>
                  <a:cubicBezTo>
                    <a:pt x="4417" y="1073989"/>
                    <a:pt x="0" y="1063326"/>
                    <a:pt x="0" y="1052208"/>
                  </a:cubicBezTo>
                  <a:lnTo>
                    <a:pt x="0" y="41922"/>
                  </a:lnTo>
                  <a:cubicBezTo>
                    <a:pt x="0" y="30804"/>
                    <a:pt x="4417" y="20141"/>
                    <a:pt x="12279" y="12279"/>
                  </a:cubicBezTo>
                  <a:cubicBezTo>
                    <a:pt x="20141" y="4417"/>
                    <a:pt x="30804" y="0"/>
                    <a:pt x="41922" y="0"/>
                  </a:cubicBezTo>
                  <a:close/>
                </a:path>
              </a:pathLst>
            </a:custGeom>
            <a:blipFill>
              <a:blip r:embed="rId5"/>
              <a:stretch>
                <a:fillRect l="-5492" t="0" r="-5492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650820" y="7076400"/>
            <a:ext cx="6608480" cy="1684763"/>
            <a:chOff x="0" y="0"/>
            <a:chExt cx="8811306" cy="2246350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348517" y="592810"/>
              <a:ext cx="7462789" cy="1653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Const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ruir um modelo de IA para classificar usuários como 'casual' ou 'membro' com base em seus padrões de viagem, para otimizar o marketing.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348517" y="-47625"/>
              <a:ext cx="7462789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Objetivo do Projeto</a:t>
              </a:r>
            </a:p>
          </p:txBody>
        </p:sp>
        <p:sp>
          <p:nvSpPr>
            <p:cNvPr name="Freeform 13" id="13"/>
            <p:cNvSpPr/>
            <p:nvPr/>
          </p:nvSpPr>
          <p:spPr>
            <a:xfrm flipH="false" flipV="false" rot="0">
              <a:off x="0" y="366377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0650820" y="5172563"/>
            <a:ext cx="6608480" cy="1370438"/>
            <a:chOff x="0" y="0"/>
            <a:chExt cx="8811306" cy="1827250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1348517" y="592810"/>
              <a:ext cx="7462789" cy="12344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 rece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ita de usuários casuais é imprevisível. O objetivo da empresa é convertê-los em membros anuais, que são mais lucrativos.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348517" y="-47625"/>
              <a:ext cx="7462789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Problema</a:t>
              </a:r>
            </a:p>
          </p:txBody>
        </p:sp>
        <p:sp>
          <p:nvSpPr>
            <p:cNvPr name="Freeform 17" id="17"/>
            <p:cNvSpPr/>
            <p:nvPr/>
          </p:nvSpPr>
          <p:spPr>
            <a:xfrm flipH="false" flipV="false" rot="0">
              <a:off x="0" y="366377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19" id="19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0" id="20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1" id="21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22" id="22"/>
          <p:cNvSpPr txBox="true"/>
          <p:nvPr/>
        </p:nvSpPr>
        <p:spPr>
          <a:xfrm rot="0">
            <a:off x="10351428" y="1695694"/>
            <a:ext cx="7936572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 DESAFIO: CONVERTER CASUAIS EM MEMBROS LUCRATIVOS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3621582" y="8606724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7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7" y="0"/>
                </a:lnTo>
                <a:lnTo>
                  <a:pt x="4461147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56972" y="4011963"/>
            <a:ext cx="4810058" cy="1664082"/>
            <a:chOff x="0" y="0"/>
            <a:chExt cx="6413410" cy="2218776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822536"/>
              <a:ext cx="6413410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Ka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ggle (Dataset Público da Divvy/Cyclistic)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182101"/>
              <a:ext cx="641341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Fonte</a:t>
              </a:r>
            </a:p>
          </p:txBody>
        </p:sp>
        <p:sp>
          <p:nvSpPr>
            <p:cNvPr name="Freeform 9" id="9"/>
            <p:cNvSpPr/>
            <p:nvPr/>
          </p:nvSpPr>
          <p:spPr>
            <a:xfrm flipH="false" flipV="false" rot="0">
              <a:off x="2869007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56972" y="5933220"/>
            <a:ext cx="4810058" cy="1664082"/>
            <a:chOff x="0" y="0"/>
            <a:chExt cx="6413410" cy="221877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822536"/>
              <a:ext cx="6413410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+300.000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 Viagens (Abril/2021)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182101"/>
              <a:ext cx="641341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Dados</a:t>
              </a:r>
            </a:p>
          </p:txBody>
        </p:sp>
        <p:sp>
          <p:nvSpPr>
            <p:cNvPr name="Freeform 13" id="13"/>
            <p:cNvSpPr/>
            <p:nvPr/>
          </p:nvSpPr>
          <p:spPr>
            <a:xfrm flipH="false" flipV="false" rot="0">
              <a:off x="2869007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15" id="15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6" id="16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7" id="17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028700" y="1821801"/>
            <a:ext cx="3866603" cy="1933301"/>
          </a:xfrm>
          <a:custGeom>
            <a:avLst/>
            <a:gdLst/>
            <a:ahLst/>
            <a:cxnLst/>
            <a:rect r="r" b="b" t="t" l="l"/>
            <a:pathLst>
              <a:path h="1933301" w="3866603">
                <a:moveTo>
                  <a:pt x="0" y="0"/>
                </a:moveTo>
                <a:lnTo>
                  <a:pt x="3866603" y="0"/>
                </a:lnTo>
                <a:lnTo>
                  <a:pt x="3866603" y="1933301"/>
                </a:lnTo>
                <a:lnTo>
                  <a:pt x="0" y="19333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5907271" y="1200150"/>
            <a:ext cx="9531600" cy="4217733"/>
          </a:xfrm>
          <a:custGeom>
            <a:avLst/>
            <a:gdLst/>
            <a:ahLst/>
            <a:cxnLst/>
            <a:rect r="r" b="b" t="t" l="l"/>
            <a:pathLst>
              <a:path h="4217733" w="9531600">
                <a:moveTo>
                  <a:pt x="0" y="0"/>
                </a:moveTo>
                <a:lnTo>
                  <a:pt x="9531601" y="0"/>
                </a:lnTo>
                <a:lnTo>
                  <a:pt x="9531601" y="4217733"/>
                </a:lnTo>
                <a:lnTo>
                  <a:pt x="0" y="421773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9504161" y="3563344"/>
            <a:ext cx="8404079" cy="4033958"/>
          </a:xfrm>
          <a:custGeom>
            <a:avLst/>
            <a:gdLst/>
            <a:ahLst/>
            <a:cxnLst/>
            <a:rect r="r" b="b" t="t" l="l"/>
            <a:pathLst>
              <a:path h="4033958" w="8404079">
                <a:moveTo>
                  <a:pt x="0" y="0"/>
                </a:moveTo>
                <a:lnTo>
                  <a:pt x="8404079" y="0"/>
                </a:lnTo>
                <a:lnTo>
                  <a:pt x="8404079" y="4033958"/>
                </a:lnTo>
                <a:lnTo>
                  <a:pt x="0" y="40339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6109997" y="5933220"/>
            <a:ext cx="5282252" cy="4209672"/>
          </a:xfrm>
          <a:custGeom>
            <a:avLst/>
            <a:gdLst/>
            <a:ahLst/>
            <a:cxnLst/>
            <a:rect r="r" b="b" t="t" l="l"/>
            <a:pathLst>
              <a:path h="4209672" w="5282252">
                <a:moveTo>
                  <a:pt x="0" y="0"/>
                </a:moveTo>
                <a:lnTo>
                  <a:pt x="5282251" y="0"/>
                </a:lnTo>
                <a:lnTo>
                  <a:pt x="5282251" y="4209673"/>
                </a:lnTo>
                <a:lnTo>
                  <a:pt x="0" y="420967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1587" y="428625"/>
            <a:ext cx="18084827" cy="77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 MATÉRIA-PRIMA: DATASET CYCLISTIC BIKE SHARE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97152" y="-5345993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13027" y="6441704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415509" y="8076805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6"/>
                </a:moveTo>
                <a:lnTo>
                  <a:pt x="0" y="4461146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6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903913" y="570971"/>
            <a:ext cx="5073501" cy="374650"/>
            <a:chOff x="0" y="0"/>
            <a:chExt cx="6764668" cy="49953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595084" y="-10725"/>
              <a:ext cx="6169583" cy="3180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036"/>
                </a:lnSpc>
                <a:spcBef>
                  <a:spcPct val="0"/>
                </a:spcBef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47625"/>
              <a:ext cx="6169583" cy="547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10" id="10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815064" y="3042232"/>
            <a:ext cx="7550309" cy="1383573"/>
            <a:chOff x="0" y="0"/>
            <a:chExt cx="10067078" cy="1844765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2433592" y="16883"/>
              <a:ext cx="7633487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697307" y="-14727"/>
              <a:ext cx="7633487" cy="18594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b="true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Análise Exploratória dos Dados (EDA)</a:t>
              </a:r>
            </a:p>
            <a:p>
              <a:pPr algn="just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Análise de estatísticas, gráficos e valores ausentes para entender os padrões dos dados</a:t>
              </a:r>
            </a:p>
          </p:txBody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815064" y="5180539"/>
            <a:ext cx="7550309" cy="1383573"/>
            <a:chOff x="0" y="0"/>
            <a:chExt cx="10067078" cy="1844765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2433592" y="16883"/>
              <a:ext cx="7633487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697307" y="-14727"/>
              <a:ext cx="7633487" cy="18594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Pré-processamento</a:t>
              </a:r>
            </a:p>
            <a:p>
              <a:pPr algn="just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Limpeza, tratamento de outliers e Engenharia de Features (criação de trip_duration, day_of_week, etc.).</a:t>
              </a:r>
            </a:p>
          </p:txBody>
        </p:sp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4316719" y="2384558"/>
            <a:ext cx="546998" cy="546998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F7233"/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472990" y="447675"/>
            <a:ext cx="1678631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00"/>
              </a:lnSpc>
            </a:pPr>
            <a:r>
              <a:rPr lang="en-US" sz="6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 PLANO DE AÇÃO: DO DADO BRUTO AO MODELO PREDITIVO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815064" y="1582095"/>
            <a:ext cx="7550309" cy="1031148"/>
            <a:chOff x="0" y="0"/>
            <a:chExt cx="10067078" cy="1374865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2433592" y="16883"/>
              <a:ext cx="7633487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697307" y="-14727"/>
              <a:ext cx="7633487" cy="1389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b="true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Carregamento do Dataset</a:t>
              </a:r>
            </a:p>
            <a:p>
              <a:pPr algn="just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202104-divvy-tripdata.csv</a:t>
              </a:r>
            </a:p>
            <a:p>
              <a:pPr algn="just">
                <a:lnSpc>
                  <a:spcPts val="2800"/>
                </a:lnSpc>
                <a:spcBef>
                  <a:spcPct val="0"/>
                </a:spcBef>
              </a:pPr>
            </a:p>
          </p:txBody>
        </p:sp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sp>
        <p:nvSpPr>
          <p:cNvPr name="AutoShape 29" id="29"/>
          <p:cNvSpPr/>
          <p:nvPr/>
        </p:nvSpPr>
        <p:spPr>
          <a:xfrm flipV="true">
            <a:off x="7647328" y="2097669"/>
            <a:ext cx="2039241" cy="5701406"/>
          </a:xfrm>
          <a:prstGeom prst="line">
            <a:avLst/>
          </a:prstGeom>
          <a:ln cap="flat" w="47625">
            <a:solidFill>
              <a:srgbClr val="FF7233"/>
            </a:solidFill>
            <a:prstDash val="sysDot"/>
            <a:headEnd type="none" len="sm" w="sm"/>
            <a:tailEnd type="arrow" len="sm" w="med"/>
          </a:ln>
        </p:spPr>
      </p:sp>
      <p:grpSp>
        <p:nvGrpSpPr>
          <p:cNvPr name="Group 30" id="30"/>
          <p:cNvGrpSpPr/>
          <p:nvPr/>
        </p:nvGrpSpPr>
        <p:grpSpPr>
          <a:xfrm rot="0">
            <a:off x="815064" y="7509819"/>
            <a:ext cx="7550309" cy="1383573"/>
            <a:chOff x="0" y="0"/>
            <a:chExt cx="10067078" cy="1844765"/>
          </a:xfrm>
        </p:grpSpPr>
        <p:sp>
          <p:nvSpPr>
            <p:cNvPr name="TextBox 31" id="31"/>
            <p:cNvSpPr txBox="true"/>
            <p:nvPr/>
          </p:nvSpPr>
          <p:spPr>
            <a:xfrm rot="0">
              <a:off x="2433592" y="16883"/>
              <a:ext cx="7633487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32" id="32"/>
            <p:cNvSpPr txBox="true"/>
            <p:nvPr/>
          </p:nvSpPr>
          <p:spPr>
            <a:xfrm rot="0">
              <a:off x="1697307" y="-14727"/>
              <a:ext cx="7633487" cy="18594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Divisão Treino/Teste</a:t>
              </a:r>
            </a:p>
            <a:p>
              <a:pPr algn="just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Separação dos dados em 80% para treino e 20% para teste, garantindo uma avaliação honesta do modelo.</a:t>
              </a:r>
            </a:p>
          </p:txBody>
        </p:sp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4" id="34"/>
          <p:cNvGrpSpPr/>
          <p:nvPr/>
        </p:nvGrpSpPr>
        <p:grpSpPr>
          <a:xfrm rot="0">
            <a:off x="9686570" y="1582095"/>
            <a:ext cx="7550309" cy="1031148"/>
            <a:chOff x="0" y="0"/>
            <a:chExt cx="10067078" cy="1374865"/>
          </a:xfrm>
        </p:grpSpPr>
        <p:sp>
          <p:nvSpPr>
            <p:cNvPr name="TextBox 35" id="35"/>
            <p:cNvSpPr txBox="true"/>
            <p:nvPr/>
          </p:nvSpPr>
          <p:spPr>
            <a:xfrm rot="0">
              <a:off x="2433592" y="16883"/>
              <a:ext cx="7633487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1697307" y="-14727"/>
              <a:ext cx="7633487" cy="1389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Treinamento de Modelos Base</a:t>
              </a:r>
            </a:p>
            <a:p>
              <a:pPr algn="just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Treinamento de 3 algoritmos (Regressão Logística, Random Forest, XGBoost)</a:t>
              </a:r>
            </a:p>
          </p:txBody>
        </p:sp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9686570" y="3486999"/>
            <a:ext cx="7550309" cy="1031148"/>
            <a:chOff x="0" y="0"/>
            <a:chExt cx="10067078" cy="1374865"/>
          </a:xfrm>
        </p:grpSpPr>
        <p:sp>
          <p:nvSpPr>
            <p:cNvPr name="TextBox 39" id="39"/>
            <p:cNvSpPr txBox="true"/>
            <p:nvPr/>
          </p:nvSpPr>
          <p:spPr>
            <a:xfrm rot="0">
              <a:off x="2433592" y="16883"/>
              <a:ext cx="7633487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40" id="40"/>
            <p:cNvSpPr txBox="true"/>
            <p:nvPr/>
          </p:nvSpPr>
          <p:spPr>
            <a:xfrm rot="0">
              <a:off x="1697307" y="-14727"/>
              <a:ext cx="7633487" cy="1389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  <a:r>
                <a:rPr lang="en-US" b="true" sz="20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Avaliação e Seleção</a:t>
              </a:r>
            </a:p>
            <a:p>
              <a:pPr algn="ctr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Comparação dos 3 modelos usando a métrica ROC-AUC</a:t>
              </a:r>
            </a:p>
          </p:txBody>
        </p:sp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4316719" y="4450006"/>
            <a:ext cx="546998" cy="546998"/>
            <a:chOff x="0" y="0"/>
            <a:chExt cx="812800" cy="812800"/>
          </a:xfrm>
        </p:grpSpPr>
        <p:sp>
          <p:nvSpPr>
            <p:cNvPr name="Freeform 43" id="4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F7233"/>
            </a:solidFill>
          </p:spPr>
        </p:sp>
        <p:sp>
          <p:nvSpPr>
            <p:cNvPr name="TextBox 44" id="44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45" id="45"/>
          <p:cNvGrpSpPr/>
          <p:nvPr/>
        </p:nvGrpSpPr>
        <p:grpSpPr>
          <a:xfrm rot="0">
            <a:off x="4316719" y="6763467"/>
            <a:ext cx="546998" cy="546998"/>
            <a:chOff x="0" y="0"/>
            <a:chExt cx="812800" cy="812800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F7233"/>
            </a:solidFill>
          </p:spPr>
        </p:sp>
        <p:sp>
          <p:nvSpPr>
            <p:cNvPr name="TextBox 47" id="47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48" id="48"/>
          <p:cNvGrpSpPr/>
          <p:nvPr/>
        </p:nvGrpSpPr>
        <p:grpSpPr>
          <a:xfrm rot="0">
            <a:off x="13461724" y="2822794"/>
            <a:ext cx="546998" cy="546998"/>
            <a:chOff x="0" y="0"/>
            <a:chExt cx="812800" cy="812800"/>
          </a:xfrm>
        </p:grpSpPr>
        <p:sp>
          <p:nvSpPr>
            <p:cNvPr name="Freeform 49" id="4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F7233"/>
            </a:solidFill>
          </p:spPr>
        </p:sp>
        <p:sp>
          <p:nvSpPr>
            <p:cNvPr name="TextBox 50" id="50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1" id="51"/>
          <p:cNvGrpSpPr/>
          <p:nvPr/>
        </p:nvGrpSpPr>
        <p:grpSpPr>
          <a:xfrm rot="0">
            <a:off x="9686570" y="5296654"/>
            <a:ext cx="7550309" cy="1031148"/>
            <a:chOff x="0" y="0"/>
            <a:chExt cx="10067078" cy="1374865"/>
          </a:xfrm>
        </p:grpSpPr>
        <p:sp>
          <p:nvSpPr>
            <p:cNvPr name="TextBox 52" id="52"/>
            <p:cNvSpPr txBox="true"/>
            <p:nvPr/>
          </p:nvSpPr>
          <p:spPr>
            <a:xfrm rot="0">
              <a:off x="2433592" y="16883"/>
              <a:ext cx="7633487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53" id="53"/>
            <p:cNvSpPr txBox="true"/>
            <p:nvPr/>
          </p:nvSpPr>
          <p:spPr>
            <a:xfrm rot="0">
              <a:off x="1697307" y="-14727"/>
              <a:ext cx="7633487" cy="13895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b="true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Ajuste de Hiperparâmetros</a:t>
              </a:r>
            </a:p>
            <a:p>
              <a:pPr algn="just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Otimização do com RandomizedSearchCV para encontrar a melhor configuração</a:t>
              </a:r>
            </a:p>
          </p:txBody>
        </p:sp>
        <p:sp>
          <p:nvSpPr>
            <p:cNvPr name="Freeform 54" id="54"/>
            <p:cNvSpPr/>
            <p:nvPr/>
          </p:nvSpPr>
          <p:spPr>
            <a:xfrm flipH="false" flipV="false" rot="0">
              <a:off x="0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5" id="55"/>
          <p:cNvGrpSpPr/>
          <p:nvPr/>
        </p:nvGrpSpPr>
        <p:grpSpPr>
          <a:xfrm rot="0">
            <a:off x="13461724" y="4632448"/>
            <a:ext cx="546998" cy="546998"/>
            <a:chOff x="0" y="0"/>
            <a:chExt cx="812800" cy="812800"/>
          </a:xfrm>
        </p:grpSpPr>
        <p:sp>
          <p:nvSpPr>
            <p:cNvPr name="Freeform 56" id="5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F7233"/>
            </a:solidFill>
          </p:spPr>
        </p:sp>
        <p:sp>
          <p:nvSpPr>
            <p:cNvPr name="TextBox 57" id="57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8" id="58"/>
          <p:cNvGrpSpPr/>
          <p:nvPr/>
        </p:nvGrpSpPr>
        <p:grpSpPr>
          <a:xfrm rot="0">
            <a:off x="9686570" y="7074825"/>
            <a:ext cx="7550309" cy="678723"/>
            <a:chOff x="0" y="0"/>
            <a:chExt cx="10067078" cy="904965"/>
          </a:xfrm>
        </p:grpSpPr>
        <p:sp>
          <p:nvSpPr>
            <p:cNvPr name="TextBox 59" id="59"/>
            <p:cNvSpPr txBox="true"/>
            <p:nvPr/>
          </p:nvSpPr>
          <p:spPr>
            <a:xfrm rot="0">
              <a:off x="2433592" y="16883"/>
              <a:ext cx="7633487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60" id="60"/>
            <p:cNvSpPr txBox="true"/>
            <p:nvPr/>
          </p:nvSpPr>
          <p:spPr>
            <a:xfrm rot="0">
              <a:off x="1697307" y="-14727"/>
              <a:ext cx="7633487" cy="9196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b="true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Análise Final</a:t>
              </a:r>
            </a:p>
            <a:p>
              <a:pPr algn="just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Av</a:t>
              </a: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aliação completa do modelo otimizado</a:t>
              </a:r>
            </a:p>
          </p:txBody>
        </p:sp>
        <p:sp>
          <p:nvSpPr>
            <p:cNvPr name="Freeform 61" id="61"/>
            <p:cNvSpPr/>
            <p:nvPr/>
          </p:nvSpPr>
          <p:spPr>
            <a:xfrm flipH="false" flipV="false" rot="0">
              <a:off x="0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62" id="62"/>
          <p:cNvGrpSpPr/>
          <p:nvPr/>
        </p:nvGrpSpPr>
        <p:grpSpPr>
          <a:xfrm rot="0">
            <a:off x="13461724" y="6442102"/>
            <a:ext cx="546998" cy="546998"/>
            <a:chOff x="0" y="0"/>
            <a:chExt cx="812800" cy="812800"/>
          </a:xfrm>
        </p:grpSpPr>
        <p:sp>
          <p:nvSpPr>
            <p:cNvPr name="Freeform 63" id="6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F7233"/>
            </a:solidFill>
          </p:spPr>
        </p:sp>
        <p:sp>
          <p:nvSpPr>
            <p:cNvPr name="TextBox 64" id="64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65" id="65"/>
          <p:cNvGrpSpPr/>
          <p:nvPr/>
        </p:nvGrpSpPr>
        <p:grpSpPr>
          <a:xfrm rot="0">
            <a:off x="9686570" y="8471997"/>
            <a:ext cx="7550309" cy="1735998"/>
            <a:chOff x="0" y="0"/>
            <a:chExt cx="10067078" cy="2314665"/>
          </a:xfrm>
        </p:grpSpPr>
        <p:sp>
          <p:nvSpPr>
            <p:cNvPr name="TextBox 66" id="66"/>
            <p:cNvSpPr txBox="true"/>
            <p:nvPr/>
          </p:nvSpPr>
          <p:spPr>
            <a:xfrm rot="0">
              <a:off x="2433592" y="16883"/>
              <a:ext cx="7633487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</a:p>
          </p:txBody>
        </p:sp>
        <p:sp>
          <p:nvSpPr>
            <p:cNvPr name="TextBox 67" id="67"/>
            <p:cNvSpPr txBox="true"/>
            <p:nvPr/>
          </p:nvSpPr>
          <p:spPr>
            <a:xfrm rot="0">
              <a:off x="1697307" y="-14727"/>
              <a:ext cx="7633487" cy="232939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b="true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Análise Adicional</a:t>
              </a:r>
            </a:p>
            <a:p>
              <a:pPr algn="just" marL="431801" indent="-215900" lvl="1">
                <a:lnSpc>
                  <a:spcPts val="2800"/>
                </a:lnSpc>
                <a:buFont typeface="Arial"/>
                <a:buChar char="•"/>
              </a:pPr>
              <a:r>
                <a:rPr lang="en-US" b="true" sz="2000">
                  <a:solidFill>
                    <a:srgbClr val="FFC563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Teste com Redução de Dimensionalidade (PCA) para comparar a performance do modelo final com uma versão simplificada.</a:t>
              </a:r>
            </a:p>
          </p:txBody>
        </p:sp>
        <p:sp>
          <p:nvSpPr>
            <p:cNvPr name="Freeform 68" id="68"/>
            <p:cNvSpPr/>
            <p:nvPr/>
          </p:nvSpPr>
          <p:spPr>
            <a:xfrm flipH="false" flipV="false" rot="0">
              <a:off x="0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69" id="69"/>
          <p:cNvGrpSpPr/>
          <p:nvPr/>
        </p:nvGrpSpPr>
        <p:grpSpPr>
          <a:xfrm rot="0">
            <a:off x="13461724" y="7867849"/>
            <a:ext cx="546998" cy="546998"/>
            <a:chOff x="0" y="0"/>
            <a:chExt cx="812800" cy="812800"/>
          </a:xfrm>
        </p:grpSpPr>
        <p:sp>
          <p:nvSpPr>
            <p:cNvPr name="Freeform 70" id="7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81280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0"/>
                  </a:lnTo>
                  <a:lnTo>
                    <a:pt x="609600" y="0"/>
                  </a:lnTo>
                  <a:lnTo>
                    <a:pt x="609600" y="406400"/>
                  </a:lnTo>
                  <a:lnTo>
                    <a:pt x="812800" y="406400"/>
                  </a:lnTo>
                  <a:lnTo>
                    <a:pt x="406400" y="812800"/>
                  </a:lnTo>
                  <a:close/>
                </a:path>
              </a:pathLst>
            </a:custGeom>
            <a:solidFill>
              <a:srgbClr val="FF7233"/>
            </a:solidFill>
          </p:spPr>
        </p:sp>
        <p:sp>
          <p:nvSpPr>
            <p:cNvPr name="TextBox 71" id="71"/>
            <p:cNvSpPr txBox="true"/>
            <p:nvPr/>
          </p:nvSpPr>
          <p:spPr>
            <a:xfrm>
              <a:off x="203200" y="-28575"/>
              <a:ext cx="406400" cy="7397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160355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6"/>
                </a:moveTo>
                <a:lnTo>
                  <a:pt x="0" y="4461146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6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40088" y="5003559"/>
            <a:ext cx="4824817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040088" y="4861265"/>
            <a:ext cx="4824817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Membros usam o serviço de forma constante durante a semana (provavelmente para ir ao trabalho)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028700" y="5000421"/>
            <a:ext cx="506547" cy="506547"/>
          </a:xfrm>
          <a:custGeom>
            <a:avLst/>
            <a:gdLst/>
            <a:ahLst/>
            <a:cxnLst/>
            <a:rect r="r" b="b" t="t" l="l"/>
            <a:pathLst>
              <a:path h="506547" w="506547">
                <a:moveTo>
                  <a:pt x="0" y="0"/>
                </a:moveTo>
                <a:lnTo>
                  <a:pt x="506547" y="0"/>
                </a:lnTo>
                <a:lnTo>
                  <a:pt x="506547" y="506547"/>
                </a:lnTo>
                <a:lnTo>
                  <a:pt x="0" y="506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040088" y="6836169"/>
            <a:ext cx="4824817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040088" y="6693875"/>
            <a:ext cx="4824817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b="true" sz="2100">
                <a:solidFill>
                  <a:srgbClr val="FFFFFF"/>
                </a:solidFill>
                <a:latin typeface="Open Sauce Medium"/>
                <a:ea typeface="Open Sauce Medium"/>
                <a:cs typeface="Open Sauce Medium"/>
                <a:sym typeface="Open Sauce Medium"/>
              </a:rPr>
              <a:t>Casuais têm um pico massivo de uso nos fins de semana (lazer)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028700" y="6833031"/>
            <a:ext cx="506547" cy="506547"/>
          </a:xfrm>
          <a:custGeom>
            <a:avLst/>
            <a:gdLst/>
            <a:ahLst/>
            <a:cxnLst/>
            <a:rect r="r" b="b" t="t" l="l"/>
            <a:pathLst>
              <a:path h="506547" w="506547">
                <a:moveTo>
                  <a:pt x="0" y="0"/>
                </a:moveTo>
                <a:lnTo>
                  <a:pt x="506547" y="0"/>
                </a:lnTo>
                <a:lnTo>
                  <a:pt x="506547" y="506547"/>
                </a:lnTo>
                <a:lnTo>
                  <a:pt x="0" y="50654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13" id="13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4" id="14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5" id="15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6" id="16"/>
          <p:cNvSpPr/>
          <p:nvPr/>
        </p:nvSpPr>
        <p:spPr>
          <a:xfrm flipH="false" flipV="false" rot="0">
            <a:off x="7970692" y="2520315"/>
            <a:ext cx="9716299" cy="7299370"/>
          </a:xfrm>
          <a:custGeom>
            <a:avLst/>
            <a:gdLst/>
            <a:ahLst/>
            <a:cxnLst/>
            <a:rect r="r" b="b" t="t" l="l"/>
            <a:pathLst>
              <a:path h="7299370" w="9716299">
                <a:moveTo>
                  <a:pt x="0" y="0"/>
                </a:moveTo>
                <a:lnTo>
                  <a:pt x="9716299" y="0"/>
                </a:lnTo>
                <a:lnTo>
                  <a:pt x="9716299" y="7299370"/>
                </a:lnTo>
                <a:lnTo>
                  <a:pt x="0" y="72993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837485" y="1301115"/>
            <a:ext cx="7302152" cy="2438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O QUE OS DADOS NOS CONTAM?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572991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6766804"/>
            <a:ext cx="6608480" cy="781330"/>
            <a:chOff x="0" y="0"/>
            <a:chExt cx="8811306" cy="104177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348517" y="592810"/>
              <a:ext cx="7462789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ROC-AUC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348517" y="-47625"/>
              <a:ext cx="7462789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Métrica Principal</a:t>
              </a:r>
            </a:p>
          </p:txBody>
        </p:sp>
        <p:sp>
          <p:nvSpPr>
            <p:cNvPr name="Freeform 9" id="9"/>
            <p:cNvSpPr/>
            <p:nvPr/>
          </p:nvSpPr>
          <p:spPr>
            <a:xfrm flipH="false" flipV="false" rot="0">
              <a:off x="0" y="366377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028700" y="5172563"/>
            <a:ext cx="6608480" cy="781330"/>
            <a:chOff x="0" y="0"/>
            <a:chExt cx="8811306" cy="104177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1348517" y="592810"/>
              <a:ext cx="7462789" cy="3962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Re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gressão Logística, Random Forest e XGBoost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348517" y="-47625"/>
              <a:ext cx="7462789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Modelos Testados</a:t>
              </a:r>
            </a:p>
          </p:txBody>
        </p:sp>
        <p:sp>
          <p:nvSpPr>
            <p:cNvPr name="Freeform 13" id="13"/>
            <p:cNvSpPr/>
            <p:nvPr/>
          </p:nvSpPr>
          <p:spPr>
            <a:xfrm flipH="false" flipV="false" rot="0">
              <a:off x="0" y="366377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15" id="15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6" id="16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7" id="17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10366395" y="423840"/>
            <a:ext cx="5748158" cy="2996227"/>
          </a:xfrm>
          <a:custGeom>
            <a:avLst/>
            <a:gdLst/>
            <a:ahLst/>
            <a:cxnLst/>
            <a:rect r="r" b="b" t="t" l="l"/>
            <a:pathLst>
              <a:path h="2996227" w="5748158">
                <a:moveTo>
                  <a:pt x="0" y="0"/>
                </a:moveTo>
                <a:lnTo>
                  <a:pt x="5748157" y="0"/>
                </a:lnTo>
                <a:lnTo>
                  <a:pt x="5748157" y="2996227"/>
                </a:lnTo>
                <a:lnTo>
                  <a:pt x="0" y="299622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0376403" y="3645891"/>
            <a:ext cx="5748158" cy="2938746"/>
          </a:xfrm>
          <a:custGeom>
            <a:avLst/>
            <a:gdLst/>
            <a:ahLst/>
            <a:cxnLst/>
            <a:rect r="r" b="b" t="t" l="l"/>
            <a:pathLst>
              <a:path h="2938746" w="5748158">
                <a:moveTo>
                  <a:pt x="0" y="0"/>
                </a:moveTo>
                <a:lnTo>
                  <a:pt x="5748158" y="0"/>
                </a:lnTo>
                <a:lnTo>
                  <a:pt x="5748158" y="2938745"/>
                </a:lnTo>
                <a:lnTo>
                  <a:pt x="0" y="293874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10366395" y="6864034"/>
            <a:ext cx="5758166" cy="2886281"/>
          </a:xfrm>
          <a:custGeom>
            <a:avLst/>
            <a:gdLst/>
            <a:ahLst/>
            <a:cxnLst/>
            <a:rect r="r" b="b" t="t" l="l"/>
            <a:pathLst>
              <a:path h="2886281" w="5758166">
                <a:moveTo>
                  <a:pt x="0" y="0"/>
                </a:moveTo>
                <a:lnTo>
                  <a:pt x="5758166" y="0"/>
                </a:lnTo>
                <a:lnTo>
                  <a:pt x="5758166" y="2886281"/>
                </a:lnTo>
                <a:lnTo>
                  <a:pt x="0" y="28862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028700" y="7832864"/>
            <a:ext cx="7844916" cy="2275026"/>
          </a:xfrm>
          <a:custGeom>
            <a:avLst/>
            <a:gdLst/>
            <a:ahLst/>
            <a:cxnLst/>
            <a:rect r="r" b="b" t="t" l="l"/>
            <a:pathLst>
              <a:path h="2275026" w="7844916">
                <a:moveTo>
                  <a:pt x="0" y="0"/>
                </a:moveTo>
                <a:lnTo>
                  <a:pt x="7844916" y="0"/>
                </a:lnTo>
                <a:lnTo>
                  <a:pt x="7844916" y="2275025"/>
                </a:lnTo>
                <a:lnTo>
                  <a:pt x="0" y="227502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2" id="22"/>
          <p:cNvSpPr txBox="true"/>
          <p:nvPr/>
        </p:nvSpPr>
        <p:spPr>
          <a:xfrm rot="0">
            <a:off x="1028700" y="976834"/>
            <a:ext cx="6608480" cy="365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 COMPETIÇÃO: QUAL MODELO SE SAIU MELHOR?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572991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7" id="7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2415317" y="2152613"/>
            <a:ext cx="13457367" cy="7620234"/>
          </a:xfrm>
          <a:custGeom>
            <a:avLst/>
            <a:gdLst/>
            <a:ahLst/>
            <a:cxnLst/>
            <a:rect r="r" b="b" t="t" l="l"/>
            <a:pathLst>
              <a:path h="7620234" w="13457367">
                <a:moveTo>
                  <a:pt x="0" y="0"/>
                </a:moveTo>
                <a:lnTo>
                  <a:pt x="13457366" y="0"/>
                </a:lnTo>
                <a:lnTo>
                  <a:pt x="13457366" y="7620233"/>
                </a:lnTo>
                <a:lnTo>
                  <a:pt x="0" y="762023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837485" y="681037"/>
            <a:ext cx="18381230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 COMPETIÇÃO: QUAL MODELO SE SAIU MELHOR?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572991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7" id="7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028700" y="2520315"/>
            <a:ext cx="8666881" cy="7068013"/>
          </a:xfrm>
          <a:custGeom>
            <a:avLst/>
            <a:gdLst/>
            <a:ahLst/>
            <a:cxnLst/>
            <a:rect r="r" b="b" t="t" l="l"/>
            <a:pathLst>
              <a:path h="7068013" w="8666881">
                <a:moveTo>
                  <a:pt x="0" y="0"/>
                </a:moveTo>
                <a:lnTo>
                  <a:pt x="8666881" y="0"/>
                </a:lnTo>
                <a:lnTo>
                  <a:pt x="8666881" y="7068013"/>
                </a:lnTo>
                <a:lnTo>
                  <a:pt x="0" y="706801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74884" y="762000"/>
            <a:ext cx="15374875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RAIO-X DO MODELO CAMPEÃO: XGBOOST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1870811" y="2520315"/>
            <a:ext cx="4810058" cy="1978407"/>
            <a:chOff x="0" y="0"/>
            <a:chExt cx="6413410" cy="2637876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822536"/>
              <a:ext cx="6413410" cy="815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O mode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lo otimizado alcançou uma acurácia de 71% e um ROC-AUC de 0.752.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182101"/>
              <a:ext cx="641341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Resultados do Modelo</a:t>
              </a:r>
            </a:p>
          </p:txBody>
        </p:sp>
        <p:sp>
          <p:nvSpPr>
            <p:cNvPr name="Freeform 15" id="15"/>
            <p:cNvSpPr/>
            <p:nvPr/>
          </p:nvSpPr>
          <p:spPr>
            <a:xfrm flipH="false" flipV="false" rot="0">
              <a:off x="2869007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1870811" y="5143500"/>
            <a:ext cx="4810058" cy="2607057"/>
            <a:chOff x="0" y="0"/>
            <a:chExt cx="6413410" cy="3476076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1822536"/>
              <a:ext cx="6413410" cy="1653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 matriz de confusã</a:t>
              </a:r>
              <a:r>
                <a:rPr lang="en-US" sz="18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o mostra que o modelo é especialmente bom em identificar corretamente os membros, o que é ótimo para a retenção.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1182101"/>
              <a:ext cx="6413410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40"/>
                </a:lnSpc>
                <a:spcBef>
                  <a:spcPct val="0"/>
                </a:spcBef>
              </a:pPr>
              <a:r>
                <a:rPr lang="en-US" b="true" sz="2100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Identificação de Membros</a:t>
              </a:r>
            </a:p>
          </p:txBody>
        </p:sp>
        <p:sp>
          <p:nvSpPr>
            <p:cNvPr name="Freeform 19" id="19"/>
            <p:cNvSpPr/>
            <p:nvPr/>
          </p:nvSpPr>
          <p:spPr>
            <a:xfrm flipH="false" flipV="false" rot="0">
              <a:off x="2869007" y="0"/>
              <a:ext cx="675396" cy="675396"/>
            </a:xfrm>
            <a:custGeom>
              <a:avLst/>
              <a:gdLst/>
              <a:ahLst/>
              <a:cxnLst/>
              <a:rect r="r" b="b" t="t" l="l"/>
              <a:pathLst>
                <a:path h="675396" w="675396">
                  <a:moveTo>
                    <a:pt x="0" y="0"/>
                  </a:moveTo>
                  <a:lnTo>
                    <a:pt x="675396" y="0"/>
                  </a:lnTo>
                  <a:lnTo>
                    <a:pt x="675396" y="675396"/>
                  </a:lnTo>
                  <a:lnTo>
                    <a:pt x="0" y="6753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9965025">
            <a:off x="-3774730" y="-4849806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52620">
            <a:off x="12435448" y="7221567"/>
            <a:ext cx="8490840" cy="8490840"/>
          </a:xfrm>
          <a:custGeom>
            <a:avLst/>
            <a:gdLst/>
            <a:ahLst/>
            <a:cxnLst/>
            <a:rect r="r" b="b" t="t" l="l"/>
            <a:pathLst>
              <a:path h="8490840" w="8490840">
                <a:moveTo>
                  <a:pt x="0" y="0"/>
                </a:moveTo>
                <a:lnTo>
                  <a:pt x="8490840" y="0"/>
                </a:lnTo>
                <a:lnTo>
                  <a:pt x="8490840" y="8490840"/>
                </a:lnTo>
                <a:lnTo>
                  <a:pt x="0" y="84908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252620">
            <a:off x="15028727" y="-2098576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0" y="0"/>
                </a:moveTo>
                <a:lnTo>
                  <a:pt x="4461146" y="0"/>
                </a:lnTo>
                <a:lnTo>
                  <a:pt x="4461146" y="4461146"/>
                </a:lnTo>
                <a:lnTo>
                  <a:pt x="0" y="446114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true" rot="252620">
            <a:off x="-1393088" y="8572991"/>
            <a:ext cx="4461146" cy="4461146"/>
          </a:xfrm>
          <a:custGeom>
            <a:avLst/>
            <a:gdLst/>
            <a:ahLst/>
            <a:cxnLst/>
            <a:rect r="r" b="b" t="t" l="l"/>
            <a:pathLst>
              <a:path h="4461146" w="4461146">
                <a:moveTo>
                  <a:pt x="4461146" y="4461147"/>
                </a:moveTo>
                <a:lnTo>
                  <a:pt x="0" y="4461147"/>
                </a:lnTo>
                <a:lnTo>
                  <a:pt x="0" y="0"/>
                </a:lnTo>
                <a:lnTo>
                  <a:pt x="4461146" y="0"/>
                </a:lnTo>
                <a:lnTo>
                  <a:pt x="4461146" y="4461147"/>
                </a:lnTo>
                <a:close/>
              </a:path>
            </a:pathLst>
          </a:custGeom>
          <a:blipFill>
            <a:blip r:embed="rId2">
              <a:alphaModFix amt="10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516705" y="4507609"/>
            <a:ext cx="5418197" cy="2837456"/>
            <a:chOff x="0" y="0"/>
            <a:chExt cx="7224262" cy="3783275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1251932" y="1467273"/>
              <a:ext cx="5972331" cy="23160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339"/>
                </a:lnSpc>
                <a:spcBef>
                  <a:spcPct val="0"/>
                </a:spcBef>
              </a:pPr>
              <a:r>
                <a:rPr lang="en-US" sz="1671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'col</a:t>
              </a:r>
              <a:r>
                <a:rPr lang="en-US" sz="1671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sample_bytree': 0.82, </a:t>
              </a:r>
            </a:p>
            <a:p>
              <a:pPr algn="l">
                <a:lnSpc>
                  <a:spcPts val="2339"/>
                </a:lnSpc>
                <a:spcBef>
                  <a:spcPct val="0"/>
                </a:spcBef>
              </a:pPr>
              <a:r>
                <a:rPr lang="en-US" sz="1671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'gamma': 0.38, </a:t>
              </a:r>
            </a:p>
            <a:p>
              <a:pPr algn="l">
                <a:lnSpc>
                  <a:spcPts val="2339"/>
                </a:lnSpc>
                <a:spcBef>
                  <a:spcPct val="0"/>
                </a:spcBef>
              </a:pPr>
              <a:r>
                <a:rPr lang="en-US" sz="1671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'learning_rate': 0.023</a:t>
              </a:r>
            </a:p>
            <a:p>
              <a:pPr algn="l">
                <a:lnSpc>
                  <a:spcPts val="2339"/>
                </a:lnSpc>
                <a:spcBef>
                  <a:spcPct val="0"/>
                </a:spcBef>
              </a:pPr>
              <a:r>
                <a:rPr lang="en-US" sz="1671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'max_depth': 6,</a:t>
              </a:r>
            </a:p>
            <a:p>
              <a:pPr algn="l">
                <a:lnSpc>
                  <a:spcPts val="2339"/>
                </a:lnSpc>
                <a:spcBef>
                  <a:spcPct val="0"/>
                </a:spcBef>
              </a:pPr>
              <a:r>
                <a:rPr lang="en-US" sz="1671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'n_estimators': 319, </a:t>
              </a:r>
            </a:p>
            <a:p>
              <a:pPr algn="l">
                <a:lnSpc>
                  <a:spcPts val="2339"/>
                </a:lnSpc>
                <a:spcBef>
                  <a:spcPct val="0"/>
                </a:spcBef>
              </a:pPr>
              <a:r>
                <a:rPr lang="en-US" sz="1671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'subsample': 0.78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251932" y="-38100"/>
              <a:ext cx="5972331" cy="13515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29"/>
                </a:lnSpc>
                <a:spcBef>
                  <a:spcPct val="0"/>
                </a:spcBef>
              </a:pPr>
              <a:r>
                <a:rPr lang="en-US" b="true" sz="1949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Melhores Hiperparâmetros usando o RandomizedSearchCV</a:t>
              </a:r>
            </a:p>
            <a:p>
              <a:pPr algn="l">
                <a:lnSpc>
                  <a:spcPts val="2729"/>
                </a:lnSpc>
                <a:spcBef>
                  <a:spcPct val="0"/>
                </a:spcBef>
              </a:pPr>
            </a:p>
          </p:txBody>
        </p:sp>
        <p:sp>
          <p:nvSpPr>
            <p:cNvPr name="Freeform 9" id="9"/>
            <p:cNvSpPr/>
            <p:nvPr/>
          </p:nvSpPr>
          <p:spPr>
            <a:xfrm flipH="false" flipV="false" rot="0">
              <a:off x="0" y="1454328"/>
              <a:ext cx="627022" cy="627022"/>
            </a:xfrm>
            <a:custGeom>
              <a:avLst/>
              <a:gdLst/>
              <a:ahLst/>
              <a:cxnLst/>
              <a:rect r="r" b="b" t="t" l="l"/>
              <a:pathLst>
                <a:path h="627022" w="627022">
                  <a:moveTo>
                    <a:pt x="0" y="0"/>
                  </a:moveTo>
                  <a:lnTo>
                    <a:pt x="627022" y="0"/>
                  </a:lnTo>
                  <a:lnTo>
                    <a:pt x="627022" y="627021"/>
                  </a:lnTo>
                  <a:lnTo>
                    <a:pt x="0" y="62702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6847498" y="1028700"/>
            <a:ext cx="411802" cy="342900"/>
            <a:chOff x="0" y="0"/>
            <a:chExt cx="549069" cy="457200"/>
          </a:xfrm>
        </p:grpSpPr>
        <p:sp>
          <p:nvSpPr>
            <p:cNvPr name="AutoShape 11" id="11"/>
            <p:cNvSpPr/>
            <p:nvPr/>
          </p:nvSpPr>
          <p:spPr>
            <a:xfrm>
              <a:off x="0" y="254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2" id="12"/>
            <p:cNvSpPr/>
            <p:nvPr/>
          </p:nvSpPr>
          <p:spPr>
            <a:xfrm>
              <a:off x="0" y="2286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3" id="13"/>
            <p:cNvSpPr/>
            <p:nvPr/>
          </p:nvSpPr>
          <p:spPr>
            <a:xfrm>
              <a:off x="0" y="431800"/>
              <a:ext cx="549069" cy="0"/>
            </a:xfrm>
            <a:prstGeom prst="line">
              <a:avLst/>
            </a:prstGeom>
            <a:ln cap="flat" w="50800">
              <a:solidFill>
                <a:srgbClr val="FFFFFF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6544275" y="1200150"/>
            <a:ext cx="10136593" cy="4726187"/>
          </a:xfrm>
          <a:custGeom>
            <a:avLst/>
            <a:gdLst/>
            <a:ahLst/>
            <a:cxnLst/>
            <a:rect r="r" b="b" t="t" l="l"/>
            <a:pathLst>
              <a:path h="4726187" w="10136593">
                <a:moveTo>
                  <a:pt x="0" y="0"/>
                </a:moveTo>
                <a:lnTo>
                  <a:pt x="10136593" y="0"/>
                </a:lnTo>
                <a:lnTo>
                  <a:pt x="10136593" y="4726187"/>
                </a:lnTo>
                <a:lnTo>
                  <a:pt x="0" y="472618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6172065" y="6096599"/>
            <a:ext cx="11301259" cy="3800048"/>
          </a:xfrm>
          <a:custGeom>
            <a:avLst/>
            <a:gdLst/>
            <a:ahLst/>
            <a:cxnLst/>
            <a:rect r="r" b="b" t="t" l="l"/>
            <a:pathLst>
              <a:path h="3800048" w="11301259">
                <a:moveTo>
                  <a:pt x="0" y="0"/>
                </a:moveTo>
                <a:lnTo>
                  <a:pt x="11301259" y="0"/>
                </a:lnTo>
                <a:lnTo>
                  <a:pt x="11301259" y="3800048"/>
                </a:lnTo>
                <a:lnTo>
                  <a:pt x="0" y="380004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099413" y="1028700"/>
            <a:ext cx="5282937" cy="297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14"/>
              </a:lnSpc>
            </a:pPr>
            <a:r>
              <a:rPr lang="en-US" sz="6511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ANÁLISE DO XGBOOST OTIMIZADO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DAGr4WivWbc</dc:identifier>
  <dcterms:modified xsi:type="dcterms:W3CDTF">2011-08-01T06:04:30Z</dcterms:modified>
  <cp:revision>1</cp:revision>
  <dc:title>Black Gradient Bicycle Presentation</dc:title>
</cp:coreProperties>
</file>

<file path=docProps/thumbnail.jpeg>
</file>